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12" r:id="rId4"/>
    <p:sldId id="313" r:id="rId5"/>
    <p:sldId id="261" r:id="rId6"/>
    <p:sldId id="275" r:id="rId7"/>
    <p:sldId id="297" r:id="rId8"/>
    <p:sldId id="262" r:id="rId9"/>
    <p:sldId id="269" r:id="rId10"/>
    <p:sldId id="268" r:id="rId11"/>
    <p:sldId id="271" r:id="rId12"/>
    <p:sldId id="309" r:id="rId13"/>
    <p:sldId id="311" r:id="rId14"/>
    <p:sldId id="314" r:id="rId15"/>
    <p:sldId id="315" r:id="rId16"/>
    <p:sldId id="316" r:id="rId17"/>
    <p:sldId id="317" r:id="rId18"/>
    <p:sldId id="318" r:id="rId19"/>
    <p:sldId id="257" r:id="rId20"/>
    <p:sldId id="319" r:id="rId21"/>
    <p:sldId id="259" r:id="rId22"/>
    <p:sldId id="260" r:id="rId23"/>
    <p:sldId id="320" r:id="rId24"/>
    <p:sldId id="3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96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20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D0F0-1B55-4228-AA54-E7C8B9D33044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96C9-927C-44F8-ACF9-1A296849F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BC5AD4F-6A73-4462-935B-8CBCD91AB1E7}" type="slidenum">
              <a:rPr lang="en-US" sz="1200">
                <a:latin typeface="Times New Roman" pitchFamily="18" charset="0"/>
              </a:rPr>
              <a:pPr algn="r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52EEB5DD-1518-4D30-A381-96F7E8AAE58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c0e2794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c0e2794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We need a PDB id to use as input into the Protein-Ligan interaction progiler (PLIP)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Then the results is a XML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 did a python script that transform all the XML in a JSON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 is to adapt this JSON into the ICn3D JSON specification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361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c0e2794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c0e2794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7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0e27941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0e27941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4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0e27941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0e27941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7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c0e27941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c0e27941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3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c06d27a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c06d27a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7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30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0A9A-A15B-4460-BAD2-66AE6014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9C57-AA27-440E-9F37-095500430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0F01-4C67-4EEF-AF1C-00CE95D8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91553-48C3-4381-8549-2C8CD252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D579-1FAD-44F6-936A-CB1A01A0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519-12A6-43FD-B66B-33F469C8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2B38-736A-4AC7-A9FF-AC433A25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D361-FF59-40CB-BF41-4B021923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E15A-81A1-4910-9EAE-862A02AF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09CB-9A9D-4B92-92CE-441399D8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4CDBC-237B-4DD4-831F-49F20F982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D500-5CDE-4005-B31B-4E9882F3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B5D9-40D6-445A-88F7-89FF9318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C379-DC14-4B11-891B-846F04A2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ACD0-E04A-41E5-8F68-66265F76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88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444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F99-8181-48A6-82A3-101F9CA4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B4C5-C7C3-4E8E-B230-2EA218EF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A00D-0004-4E5C-9E81-20D16A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E182-484D-4F52-BD55-EEFB5F9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0D02-FF94-4EB4-A72B-9B49DD31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2B8-A045-4FFC-85FF-5D82CF45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7E763-1019-48FC-B578-CBBAC755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D64E-AA15-47B8-965F-4CE424F5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76D9-4F87-4EAB-B92F-6EEBC6AA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AB4C-5482-4B82-8B88-40AD0A69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1A32-9178-450D-A85A-9360EAD1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2CFC-2CBE-4450-B83A-C0BF3AEC4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EDAB1-3FA9-4D21-A1F3-3EF3C82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D1A40-5056-45CF-ACB7-CB41C6D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F477-E2A7-4216-A89A-0672AEA3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ED792-D1EC-4ED5-B1CD-233C7AF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7264-D5B0-4900-A006-4A106990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F3DA-6A77-42A1-AF45-44B7F3F3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AF5EE-E8F9-4659-AA3C-F09EECC8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581CF-F02A-4540-9F45-F0303B09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971C5-7A8D-43CB-A38D-D493293A1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109D6-A454-47EC-A17E-62394CE4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BC978-F11B-48D7-8EE3-1392B30D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D7587-98AB-44A1-9245-246367D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309D-1D0F-4685-99A6-AD6A169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026B-B6A4-48A4-93DC-DA2205F4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35223-7CE9-46FD-8C13-5109C9F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6202-2A69-4F99-A4A4-F0987C66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2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53A21-D469-4C8F-81F2-72C9E4D8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0D8E-0FF8-46CA-BFC1-A837161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430C0-E7F8-4412-A61F-B7269D2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9A5A-71D8-4740-80D4-85F24FCC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62B5-8491-4C17-BE31-D11490EF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63835-EF09-4F19-B786-718049D05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6A961-53AC-4602-BED0-06F4A19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74C1D-3F50-4611-A865-5AD7D31C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57DB0-46DA-4D98-847F-F6245D89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0056-46EF-4646-9AB0-D6BAE442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4DFBE-329E-4653-9FEA-7BB37EAA0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680B2-1EC1-4C56-9CBF-8AD5856AF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FB63-E227-4475-BAAC-B56D9D25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9C910-31A1-4051-9834-FDFBD1F2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11CB-5928-40CD-A0AB-389359A8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00FC5-87FB-40A2-944E-AE16188E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9A53-373A-4A67-8AF2-403326CD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BA41-96B5-47C0-B88A-8A7D84661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80A6-1706-4B22-B7DF-858A7BE3016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1463-7DC3-40A7-8E08-BE968425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5EB9-0F44-4883-9276-3C86F3631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aster.docking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rojects.biotec.tu-dresden.de/plip-web/pl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biotec.tu-dresden.de/plip-web/plip/inde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20DA-BA7B-4B8D-BA59-009783845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Adding protein-ligand interaction descriptors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CAB9-EBB7-4749-AD06-DD9893F5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3A</a:t>
            </a:r>
          </a:p>
          <a:p>
            <a:r>
              <a:rPr lang="en-US" dirty="0"/>
              <a:t>Team Lead: Ravi </a:t>
            </a:r>
            <a:r>
              <a:rPr lang="en-US" dirty="0" err="1"/>
              <a:t>Abrol</a:t>
            </a:r>
            <a:endParaRPr lang="en-US" dirty="0"/>
          </a:p>
          <a:p>
            <a:r>
              <a:rPr lang="en-US" dirty="0"/>
              <a:t>Email: abrol@csun.edu</a:t>
            </a:r>
          </a:p>
        </p:txBody>
      </p:sp>
    </p:spTree>
    <p:extLst>
      <p:ext uri="{BB962C8B-B14F-4D97-AF65-F5344CB8AC3E}">
        <p14:creationId xmlns:p14="http://schemas.microsoft.com/office/powerpoint/2010/main" val="29516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 Structure Based Methods</a:t>
            </a:r>
          </a:p>
        </p:txBody>
      </p:sp>
      <p:pic>
        <p:nvPicPr>
          <p:cNvPr id="11266" name="Picture 2" descr="Ligands docking into a pro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1"/>
            <a:ext cx="6096000" cy="45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57464" y="6172200"/>
            <a:ext cx="469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http://blaster.docking.org</a:t>
            </a:r>
            <a:r>
              <a:rPr lang="en-US" dirty="0"/>
              <a:t>, AUTODOCK VINA,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2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Hybrid Approaches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23110"/>
            <a:ext cx="4616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 indent="-457200"/>
            <a:r>
              <a:rPr lang="en-US" altLang="en-US" sz="800">
                <a:solidFill>
                  <a:srgbClr val="575757"/>
                </a:solidFill>
              </a:rPr>
              <a:t>21808046</a:t>
            </a:r>
          </a:p>
          <a:p>
            <a:pPr eaLnBrk="0" hangingPunct="0"/>
            <a:r>
              <a:rPr lang="en-US" altLang="en-US" sz="800">
                <a:solidFill>
                  <a:srgbClr val="575757"/>
                </a:solidFill>
              </a:rPr>
              <a:t> </a:t>
            </a:r>
            <a:r>
              <a:rPr lang="en-US" altLang="en-US" sz="600"/>
              <a:t> </a:t>
            </a:r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3891002" y="6477000"/>
            <a:ext cx="441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Kozakov</a:t>
            </a:r>
            <a:r>
              <a:rPr lang="en-US" dirty="0"/>
              <a:t> et al. PNAS (2011); PMID=21808046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2667001" y="1600201"/>
            <a:ext cx="6862547" cy="486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3657600" y="838200"/>
            <a:ext cx="484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600" b="1" dirty="0">
                <a:latin typeface="Arial" pitchFamily="34" charset="0"/>
              </a:rPr>
              <a:t>Hot spot mapping results</a:t>
            </a:r>
          </a:p>
          <a:p>
            <a:pPr algn="ctr"/>
            <a:r>
              <a:rPr lang="en-GB" altLang="en-US" sz="1600" b="1" dirty="0">
                <a:latin typeface="Arial" pitchFamily="34" charset="0"/>
              </a:rPr>
              <a:t>Can also used to assess </a:t>
            </a:r>
            <a:r>
              <a:rPr lang="en-GB" altLang="en-US" sz="1600" b="1" dirty="0" err="1">
                <a:latin typeface="Arial" pitchFamily="34" charset="0"/>
              </a:rPr>
              <a:t>druggability</a:t>
            </a:r>
            <a:endParaRPr lang="en-GB" altLang="en-US" sz="1600" b="1" dirty="0">
              <a:latin typeface="Arial" pitchFamily="34" charset="0"/>
            </a:endParaRPr>
          </a:p>
          <a:p>
            <a:pPr algn="ctr"/>
            <a:r>
              <a:rPr lang="en-GB" altLang="en-US" sz="1600" b="1" dirty="0">
                <a:latin typeface="Arial" pitchFamily="34" charset="0"/>
              </a:rPr>
              <a:t>IL-2                                             </a:t>
            </a:r>
            <a:r>
              <a:rPr lang="en-GB" altLang="en-US" sz="1600" b="1" dirty="0" err="1">
                <a:latin typeface="Arial" pitchFamily="34" charset="0"/>
              </a:rPr>
              <a:t>Bcl-xL</a:t>
            </a:r>
            <a:r>
              <a:rPr lang="en-GB" altLang="en-US" sz="1600" b="1" dirty="0">
                <a:latin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8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84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 Kinase Example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0" y="1676401"/>
            <a:ext cx="6035040" cy="414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3BA6B-DB3F-4039-BDE9-1952B7041120}"/>
              </a:ext>
            </a:extLst>
          </p:cNvPr>
          <p:cNvSpPr txBox="1"/>
          <p:nvPr/>
        </p:nvSpPr>
        <p:spPr>
          <a:xfrm>
            <a:off x="7138220" y="1367522"/>
            <a:ext cx="4490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a ligand binds to more than one protein or two different protein conformations:</a:t>
            </a:r>
          </a:p>
          <a:p>
            <a:r>
              <a:rPr lang="en-US" sz="2800" dirty="0"/>
              <a:t>A differential Protein-Ligand interaction map can help.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13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F694F27B-D441-4027-8DD8-C9BAF5526685}" type="slidenum">
              <a:rPr lang="en-US" sz="1400"/>
              <a:pPr/>
              <a:t>13</a:t>
            </a:fld>
            <a:endParaRPr 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533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Protein Binding Site Based Drug Optimization</a:t>
            </a:r>
          </a:p>
        </p:txBody>
      </p:sp>
      <p:grpSp>
        <p:nvGrpSpPr>
          <p:cNvPr id="5124" name="Group 15"/>
          <p:cNvGrpSpPr>
            <a:grpSpLocks/>
          </p:cNvGrpSpPr>
          <p:nvPr/>
        </p:nvGrpSpPr>
        <p:grpSpPr bwMode="auto">
          <a:xfrm>
            <a:off x="1676400" y="457200"/>
            <a:ext cx="8758238" cy="5943600"/>
            <a:chOff x="96" y="384"/>
            <a:chExt cx="5517" cy="3744"/>
          </a:xfrm>
        </p:grpSpPr>
        <p:pic>
          <p:nvPicPr>
            <p:cNvPr id="5129" name="Picture 3" descr="telmisartan_derivativ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" y="597"/>
              <a:ext cx="5466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Text Box 4"/>
            <p:cNvSpPr txBox="1">
              <a:spLocks noChangeArrowheads="1"/>
            </p:cNvSpPr>
            <p:nvPr/>
          </p:nvSpPr>
          <p:spPr bwMode="auto">
            <a:xfrm>
              <a:off x="96" y="2736"/>
              <a:ext cx="415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N69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V104</a:t>
              </a:r>
            </a:p>
          </p:txBody>
        </p:sp>
        <p:sp>
          <p:nvSpPr>
            <p:cNvPr id="5131" name="Text Box 5"/>
            <p:cNvSpPr txBox="1">
              <a:spLocks noChangeArrowheads="1"/>
            </p:cNvSpPr>
            <p:nvPr/>
          </p:nvSpPr>
          <p:spPr bwMode="auto">
            <a:xfrm>
              <a:off x="1622" y="311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K21</a:t>
              </a:r>
            </a:p>
          </p:txBody>
        </p:sp>
        <p:sp>
          <p:nvSpPr>
            <p:cNvPr id="5132" name="Text Box 6"/>
            <p:cNvSpPr txBox="1">
              <a:spLocks noChangeArrowheads="1"/>
            </p:cNvSpPr>
            <p:nvPr/>
          </p:nvSpPr>
          <p:spPr bwMode="auto">
            <a:xfrm>
              <a:off x="576" y="240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D17</a:t>
              </a:r>
            </a:p>
          </p:txBody>
        </p:sp>
        <p:sp>
          <p:nvSpPr>
            <p:cNvPr id="5133" name="Text Box 7"/>
            <p:cNvSpPr txBox="1">
              <a:spLocks noChangeArrowheads="1"/>
            </p:cNvSpPr>
            <p:nvPr/>
          </p:nvSpPr>
          <p:spPr bwMode="auto">
            <a:xfrm>
              <a:off x="1872" y="225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D56</a:t>
              </a:r>
            </a:p>
          </p:txBody>
        </p:sp>
        <p:sp>
          <p:nvSpPr>
            <p:cNvPr id="5134" name="Text Box 8"/>
            <p:cNvSpPr txBox="1">
              <a:spLocks noChangeArrowheads="1"/>
            </p:cNvSpPr>
            <p:nvPr/>
          </p:nvSpPr>
          <p:spPr bwMode="auto">
            <a:xfrm>
              <a:off x="265" y="1104"/>
              <a:ext cx="408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L70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F106</a:t>
              </a:r>
            </a:p>
          </p:txBody>
        </p:sp>
        <p:sp>
          <p:nvSpPr>
            <p:cNvPr id="5135" name="Text Box 9"/>
            <p:cNvSpPr txBox="1">
              <a:spLocks noChangeArrowheads="1"/>
            </p:cNvSpPr>
            <p:nvPr/>
          </p:nvSpPr>
          <p:spPr bwMode="auto">
            <a:xfrm>
              <a:off x="240" y="528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V118</a:t>
              </a:r>
            </a:p>
          </p:txBody>
        </p:sp>
        <p:sp>
          <p:nvSpPr>
            <p:cNvPr id="5136" name="Text Box 10"/>
            <p:cNvSpPr txBox="1">
              <a:spLocks noChangeArrowheads="1"/>
            </p:cNvSpPr>
            <p:nvPr/>
          </p:nvSpPr>
          <p:spPr bwMode="auto">
            <a:xfrm>
              <a:off x="1056" y="38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I154</a:t>
              </a:r>
            </a:p>
          </p:txBody>
        </p:sp>
        <p:sp>
          <p:nvSpPr>
            <p:cNvPr id="5137" name="Text Box 11"/>
            <p:cNvSpPr txBox="1">
              <a:spLocks noChangeArrowheads="1"/>
            </p:cNvSpPr>
            <p:nvPr/>
          </p:nvSpPr>
          <p:spPr bwMode="auto">
            <a:xfrm>
              <a:off x="1440" y="1008"/>
              <a:ext cx="3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L11</a:t>
              </a:r>
            </a:p>
          </p:txBody>
        </p:sp>
        <p:sp>
          <p:nvSpPr>
            <p:cNvPr id="5138" name="Text Box 12"/>
            <p:cNvSpPr txBox="1">
              <a:spLocks noChangeArrowheads="1"/>
            </p:cNvSpPr>
            <p:nvPr/>
          </p:nvSpPr>
          <p:spPr bwMode="auto">
            <a:xfrm>
              <a:off x="1680" y="129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N14</a:t>
              </a:r>
            </a:p>
          </p:txBody>
        </p:sp>
      </p:grpSp>
      <p:sp>
        <p:nvSpPr>
          <p:cNvPr id="5125" name="Text Box 13"/>
          <p:cNvSpPr txBox="1">
            <a:spLocks noChangeArrowheads="1"/>
          </p:cNvSpPr>
          <p:nvPr/>
        </p:nvSpPr>
        <p:spPr bwMode="auto">
          <a:xfrm>
            <a:off x="5029201" y="6096000"/>
            <a:ext cx="5381625" cy="630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pPr>
              <a:spcBef>
                <a:spcPct val="50000"/>
              </a:spcBef>
              <a:buFont typeface="Arial" charset="0"/>
              <a:buAutoNum type="arabicPlain" startAt="13"/>
            </a:pPr>
            <a:r>
              <a:rPr lang="en-US" sz="1400" b="1"/>
              <a:t>           Pr	    Me          H            H            N	   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3</a:t>
            </a:r>
          </a:p>
          <a:p>
            <a:pPr>
              <a:spcBef>
                <a:spcPct val="50000"/>
              </a:spcBef>
              <a:buFont typeface="Arial" charset="0"/>
              <a:buNone/>
            </a:pPr>
            <a:r>
              <a:rPr lang="en-US" sz="1400" b="1">
                <a:solidFill>
                  <a:schemeClr val="accent2"/>
                </a:solidFill>
              </a:rPr>
              <a:t>14</a:t>
            </a:r>
            <a:r>
              <a:rPr lang="en-US" sz="1400" b="1">
                <a:solidFill>
                  <a:srgbClr val="FF0000"/>
                </a:solidFill>
              </a:rPr>
              <a:t>	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COMe        </a:t>
            </a:r>
            <a:r>
              <a:rPr lang="en-US" sz="1400" b="1"/>
              <a:t>Me           H           H            N        CH</a:t>
            </a:r>
            <a:r>
              <a:rPr lang="en-US" sz="1400" b="1" baseline="-25000"/>
              <a:t>2</a:t>
            </a:r>
            <a:endParaRPr lang="en-US" sz="1400" b="1"/>
          </a:p>
        </p:txBody>
      </p:sp>
      <p:sp>
        <p:nvSpPr>
          <p:cNvPr id="5126" name="Rectangle 16"/>
          <p:cNvSpPr>
            <a:spLocks noChangeArrowheads="1"/>
          </p:cNvSpPr>
          <p:nvPr/>
        </p:nvSpPr>
        <p:spPr bwMode="auto">
          <a:xfrm>
            <a:off x="4953000" y="6096000"/>
            <a:ext cx="53340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2362200" y="6445250"/>
            <a:ext cx="2381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r>
              <a:rPr lang="en-US" sz="1600"/>
              <a:t>Propyl-bisbenzimidazole</a:t>
            </a:r>
          </a:p>
        </p:txBody>
      </p:sp>
      <p:sp>
        <p:nvSpPr>
          <p:cNvPr id="5128" name="Line 18"/>
          <p:cNvSpPr>
            <a:spLocks noChangeShapeType="1"/>
          </p:cNvSpPr>
          <p:nvPr/>
        </p:nvSpPr>
        <p:spPr bwMode="auto">
          <a:xfrm flipV="1">
            <a:off x="4648200" y="6324600"/>
            <a:ext cx="381000" cy="228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0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83B2-53F9-4B7F-85E5-F47D4CA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Specific Aims for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DAEA-C5B0-49DD-8883-8D906887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1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2E2C-6C3F-46EA-9E03-4F421C34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Tools/Databases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6BF1-5989-4DE2-A19B-DD3C0628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PLIP Server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https://projects.biotec.tu-dresden.de/plip-web/plip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PDB</a:t>
            </a:r>
          </a:p>
          <a:p>
            <a:pPr marL="0" indent="0">
              <a:buNone/>
            </a:pPr>
            <a:r>
              <a:rPr lang="en-US" dirty="0"/>
              <a:t>https://www.rcsb.org</a:t>
            </a:r>
          </a:p>
          <a:p>
            <a:r>
              <a:rPr lang="en-US" dirty="0"/>
              <a:t>NAMD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3E58-DBFD-468A-80DD-4387F24B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45" y="2867699"/>
            <a:ext cx="4411852" cy="31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0BAD50-C75C-43B3-8413-58485DCA4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83679"/>
              </p:ext>
            </p:extLst>
          </p:nvPr>
        </p:nvGraphicFramePr>
        <p:xfrm>
          <a:off x="5589104" y="2055812"/>
          <a:ext cx="5943600" cy="305308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6628732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700073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1913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member name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Expertise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 task assignment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73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Sreeranjini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8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Sridhar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Malkaram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writer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94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Aaron Ayllon-Benitez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js, </a:t>
                      </a:r>
                      <a:r>
                        <a:rPr lang="pt-BR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C++, MySQL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</a:t>
                      </a:r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5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Rachita K Kumar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R, MySQL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3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Sangram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Keshari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Sahu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xml/json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2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Ravi Abrol</a:t>
                      </a: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</a:t>
                      </a: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1,4, sys admin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6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AEB11A-352C-45A9-BF0E-675F03E2EF4B}"/>
              </a:ext>
            </a:extLst>
          </p:cNvPr>
          <p:cNvSpPr txBox="1">
            <a:spLocks/>
          </p:cNvSpPr>
          <p:nvPr/>
        </p:nvSpPr>
        <p:spPr>
          <a:xfrm>
            <a:off x="122582" y="1825625"/>
            <a:ext cx="5801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9731-4536-47F2-BCC9-200AF48B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63C-B7A5-4713-BA67-C6BC970D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 7/11 – 4pm: First team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Sun 7/12 – (12:30pm Our team only);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Mon 7/13 –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Tues 7/14 – 1:30pm: Final team presentations</a:t>
            </a:r>
          </a:p>
          <a:p>
            <a:r>
              <a:rPr lang="en-US" dirty="0" err="1"/>
              <a:t>Thur</a:t>
            </a:r>
            <a:r>
              <a:rPr lang="en-US" dirty="0"/>
              <a:t> 7/16 – 12:50pm: Final project presentations at ISMB</a:t>
            </a:r>
          </a:p>
        </p:txBody>
      </p:sp>
    </p:spTree>
    <p:extLst>
      <p:ext uri="{BB962C8B-B14F-4D97-AF65-F5344CB8AC3E}">
        <p14:creationId xmlns:p14="http://schemas.microsoft.com/office/powerpoint/2010/main" val="354710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15600" y="161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GB" dirty="0"/>
              <a:t>TASK - EXTRACT XML TO JSON </a:t>
            </a:r>
            <a:br>
              <a:rPr lang="en-GB" dirty="0"/>
            </a:br>
            <a:r>
              <a:rPr lang="en-GB" b="1" dirty="0"/>
              <a:t>-Aaron</a:t>
            </a:r>
            <a:endParaRPr b="1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2684367" y="2988367"/>
            <a:ext cx="42244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000" u="sng">
                <a:solidFill>
                  <a:schemeClr val="hlink"/>
                </a:solidFill>
                <a:hlinkClick r:id="rId3"/>
              </a:rPr>
              <a:t>Protein-Ligand Interaction Profiler 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587533" y="1681567"/>
            <a:ext cx="1630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PDBID input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8003267" y="2927567"/>
            <a:ext cx="1630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/>
              <a:t>XML result</a:t>
            </a:r>
            <a:endParaRPr sz="2400"/>
          </a:p>
        </p:txBody>
      </p:sp>
      <p:sp>
        <p:nvSpPr>
          <p:cNvPr id="58" name="Google Shape;58;p13"/>
          <p:cNvSpPr/>
          <p:nvPr/>
        </p:nvSpPr>
        <p:spPr>
          <a:xfrm>
            <a:off x="7906967" y="4062133"/>
            <a:ext cx="1823400" cy="1002867"/>
          </a:xfrm>
          <a:prstGeom prst="flowChartPunchedCar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/>
              <a:t>Python script</a:t>
            </a:r>
            <a:endParaRPr sz="2400"/>
          </a:p>
        </p:txBody>
      </p:sp>
      <p:cxnSp>
        <p:nvCxnSpPr>
          <p:cNvPr id="59" name="Google Shape;59;p13"/>
          <p:cNvCxnSpPr>
            <a:endCxn id="55" idx="1"/>
          </p:cNvCxnSpPr>
          <p:nvPr/>
        </p:nvCxnSpPr>
        <p:spPr>
          <a:xfrm>
            <a:off x="1341967" y="2238567"/>
            <a:ext cx="1342400" cy="998000"/>
          </a:xfrm>
          <a:prstGeom prst="curvedConnector3">
            <a:avLst>
              <a:gd name="adj1" fmla="val 718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" name="Google Shape;60;p13"/>
          <p:cNvCxnSpPr>
            <a:stCxn id="55" idx="3"/>
            <a:endCxn id="57" idx="1"/>
          </p:cNvCxnSpPr>
          <p:nvPr/>
        </p:nvCxnSpPr>
        <p:spPr>
          <a:xfrm>
            <a:off x="6908767" y="3236567"/>
            <a:ext cx="1094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" name="Google Shape;61;p13"/>
          <p:cNvCxnSpPr>
            <a:stCxn id="57" idx="2"/>
            <a:endCxn id="58" idx="0"/>
          </p:cNvCxnSpPr>
          <p:nvPr/>
        </p:nvCxnSpPr>
        <p:spPr>
          <a:xfrm>
            <a:off x="8818667" y="3545567"/>
            <a:ext cx="0" cy="5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" name="Google Shape;62;p13"/>
          <p:cNvSpPr txBox="1"/>
          <p:nvPr/>
        </p:nvSpPr>
        <p:spPr>
          <a:xfrm>
            <a:off x="8003267" y="5774700"/>
            <a:ext cx="1630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/>
              <a:t>JSON file</a:t>
            </a:r>
            <a:endParaRPr sz="2400"/>
          </a:p>
        </p:txBody>
      </p:sp>
      <p:cxnSp>
        <p:nvCxnSpPr>
          <p:cNvPr id="63" name="Google Shape;63;p13"/>
          <p:cNvCxnSpPr>
            <a:stCxn id="58" idx="2"/>
            <a:endCxn id="62" idx="0"/>
          </p:cNvCxnSpPr>
          <p:nvPr/>
        </p:nvCxnSpPr>
        <p:spPr>
          <a:xfrm>
            <a:off x="8818667" y="5065000"/>
            <a:ext cx="0" cy="709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365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200167" y="405867"/>
            <a:ext cx="51788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/>
              <a:t>bindsite 1</a:t>
            </a:r>
            <a:endParaRPr sz="1600"/>
          </a:p>
          <a:p>
            <a:r>
              <a:rPr lang="en-GB" sz="1600"/>
              <a:t>		Identifiers</a:t>
            </a:r>
            <a:endParaRPr sz="1600"/>
          </a:p>
          <a:p>
            <a:r>
              <a:rPr lang="en-GB" sz="1600"/>
              <a:t>			longname</a:t>
            </a:r>
            <a:endParaRPr sz="1600"/>
          </a:p>
          <a:p>
            <a:r>
              <a:rPr lang="en-GB" sz="1600"/>
              <a:t>			ligtype</a:t>
            </a:r>
            <a:br>
              <a:rPr lang="en-GB" sz="1600"/>
            </a:br>
            <a:r>
              <a:rPr lang="en-GB" sz="1600"/>
              <a:t>			hetid</a:t>
            </a:r>
            <a:endParaRPr sz="1600"/>
          </a:p>
          <a:p>
            <a:r>
              <a:rPr lang="en-GB" sz="1600"/>
              <a:t>			chain</a:t>
            </a:r>
            <a:endParaRPr sz="1600"/>
          </a:p>
          <a:p>
            <a:r>
              <a:rPr lang="en-GB" sz="1600"/>
              <a:t>			positions</a:t>
            </a:r>
            <a:endParaRPr sz="1600"/>
          </a:p>
          <a:p>
            <a:r>
              <a:rPr lang="en-GB" sz="1600"/>
              <a:t>			smiles structure</a:t>
            </a:r>
            <a:endParaRPr sz="1600"/>
          </a:p>
          <a:p>
            <a:r>
              <a:rPr lang="en-GB" sz="1600"/>
              <a:t>		lig_properties</a:t>
            </a:r>
            <a:endParaRPr sz="1600"/>
          </a:p>
          <a:p>
            <a:r>
              <a:rPr lang="en-GB" sz="1600"/>
              <a:t>		bs_residues</a:t>
            </a:r>
            <a:endParaRPr sz="1600"/>
          </a:p>
          <a:p>
            <a:r>
              <a:rPr lang="en-GB" sz="1600"/>
              <a:t>			bs_residue 1</a:t>
            </a:r>
            <a:endParaRPr sz="1600"/>
          </a:p>
          <a:p>
            <a:r>
              <a:rPr lang="en-GB" sz="1600"/>
              <a:t>			bs_residue 2</a:t>
            </a:r>
            <a:endParaRPr sz="1600"/>
          </a:p>
          <a:p>
            <a:r>
              <a:rPr lang="en-GB" sz="1600"/>
              <a:t>			…</a:t>
            </a:r>
            <a:endParaRPr sz="1600"/>
          </a:p>
          <a:p>
            <a:pPr marL="609585" indent="609585"/>
            <a:r>
              <a:rPr lang="en-GB" sz="1600"/>
              <a:t>interactions</a:t>
            </a:r>
            <a:endParaRPr sz="1600"/>
          </a:p>
          <a:p>
            <a:pPr marL="1219170" indent="609585"/>
            <a:r>
              <a:rPr lang="en-GB" sz="1600"/>
              <a:t>hydrophobic_interactions</a:t>
            </a:r>
            <a:endParaRPr sz="1600"/>
          </a:p>
          <a:p>
            <a:r>
              <a:rPr lang="en-GB" sz="1600"/>
              <a:t>				hydrophobic_interaction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</p:spTree>
    <p:extLst>
      <p:ext uri="{BB962C8B-B14F-4D97-AF65-F5344CB8AC3E}">
        <p14:creationId xmlns:p14="http://schemas.microsoft.com/office/powerpoint/2010/main" val="171179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B9CF-5913-4513-8677-CE3E3A9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218F-2D72-4652-8F9D-8778C19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Sreeranjini</a:t>
            </a:r>
            <a:r>
              <a:rPr lang="en-US" dirty="0"/>
              <a:t> </a:t>
            </a:r>
            <a:r>
              <a:rPr lang="en-US" dirty="0" err="1"/>
              <a:t>Babu</a:t>
            </a:r>
            <a:endParaRPr lang="en-US" dirty="0"/>
          </a:p>
          <a:p>
            <a:r>
              <a:rPr lang="en-US" dirty="0"/>
              <a:t>Sridhar </a:t>
            </a:r>
            <a:r>
              <a:rPr lang="en-US" dirty="0" err="1"/>
              <a:t>Malkaram</a:t>
            </a:r>
            <a:endParaRPr lang="en-US" dirty="0"/>
          </a:p>
          <a:p>
            <a:r>
              <a:rPr lang="en-US" dirty="0"/>
              <a:t>Aaron </a:t>
            </a:r>
            <a:r>
              <a:rPr lang="en-US" dirty="0" err="1"/>
              <a:t>Ayllon</a:t>
            </a:r>
            <a:r>
              <a:rPr lang="en-US" dirty="0"/>
              <a:t>-Benitez</a:t>
            </a:r>
          </a:p>
          <a:p>
            <a:r>
              <a:rPr lang="en-US" dirty="0" err="1"/>
              <a:t>Rachita</a:t>
            </a:r>
            <a:r>
              <a:rPr lang="en-US" dirty="0"/>
              <a:t> K Kumar</a:t>
            </a:r>
          </a:p>
          <a:p>
            <a:r>
              <a:rPr lang="en-US" dirty="0"/>
              <a:t>Sangram </a:t>
            </a:r>
            <a:r>
              <a:rPr lang="en-US" dirty="0" err="1"/>
              <a:t>Keshari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/>
          </a:p>
          <a:p>
            <a:r>
              <a:rPr lang="en-US" dirty="0"/>
              <a:t>Ravi Abrol</a:t>
            </a:r>
          </a:p>
        </p:txBody>
      </p:sp>
    </p:spTree>
    <p:extLst>
      <p:ext uri="{BB962C8B-B14F-4D97-AF65-F5344CB8AC3E}">
        <p14:creationId xmlns:p14="http://schemas.microsoft.com/office/powerpoint/2010/main" val="328613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00167" y="405867"/>
            <a:ext cx="51788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 b="1"/>
              <a:t>bindsite 1</a:t>
            </a:r>
            <a:endParaRPr sz="1600" b="1"/>
          </a:p>
          <a:p>
            <a:r>
              <a:rPr lang="en-GB" sz="1600" b="1"/>
              <a:t>		Identifiers</a:t>
            </a:r>
            <a:endParaRPr sz="1600" b="1"/>
          </a:p>
          <a:p>
            <a:r>
              <a:rPr lang="en-GB" sz="1600" b="1"/>
              <a:t>			longname</a:t>
            </a:r>
            <a:endParaRPr sz="1600" b="1"/>
          </a:p>
          <a:p>
            <a:r>
              <a:rPr lang="en-GB" sz="1600" b="1"/>
              <a:t>			ligtype</a:t>
            </a:r>
            <a:br>
              <a:rPr lang="en-GB" sz="1600" b="1"/>
            </a:br>
            <a:r>
              <a:rPr lang="en-GB" sz="1600" b="1"/>
              <a:t>			hetid</a:t>
            </a:r>
            <a:endParaRPr sz="1600" b="1"/>
          </a:p>
          <a:p>
            <a:r>
              <a:rPr lang="en-GB" sz="1600" b="1"/>
              <a:t>			chain</a:t>
            </a:r>
            <a:endParaRPr sz="1600" b="1"/>
          </a:p>
          <a:p>
            <a:r>
              <a:rPr lang="en-GB" sz="1600" b="1"/>
              <a:t>			positions</a:t>
            </a:r>
            <a:endParaRPr sz="1600" b="1"/>
          </a:p>
          <a:p>
            <a:r>
              <a:rPr lang="en-GB" sz="1600" b="1"/>
              <a:t>			smiles structure</a:t>
            </a:r>
            <a:endParaRPr sz="1600" b="1"/>
          </a:p>
          <a:p>
            <a:r>
              <a:rPr lang="en-GB" sz="1600" b="1"/>
              <a:t>			...</a:t>
            </a:r>
            <a:endParaRPr sz="1600" b="1"/>
          </a:p>
          <a:p>
            <a:r>
              <a:rPr lang="en-GB" sz="1600"/>
              <a:t>		</a:t>
            </a:r>
            <a:r>
              <a:rPr lang="en-GB" sz="1600" b="1"/>
              <a:t>lig_properties</a:t>
            </a:r>
            <a:endParaRPr sz="1600" b="1"/>
          </a:p>
          <a:p>
            <a:r>
              <a:rPr lang="en-GB" sz="1600"/>
              <a:t>		bs_residues</a:t>
            </a:r>
            <a:endParaRPr sz="1600"/>
          </a:p>
          <a:p>
            <a:r>
              <a:rPr lang="en-GB" sz="1600"/>
              <a:t>			bs_residue 1</a:t>
            </a:r>
            <a:endParaRPr sz="1600"/>
          </a:p>
          <a:p>
            <a:r>
              <a:rPr lang="en-GB" sz="1600"/>
              <a:t>			bs_residue 2</a:t>
            </a:r>
            <a:endParaRPr sz="1600"/>
          </a:p>
          <a:p>
            <a:r>
              <a:rPr lang="en-GB" sz="1600"/>
              <a:t>			…</a:t>
            </a:r>
            <a:endParaRPr sz="1600"/>
          </a:p>
          <a:p>
            <a:pPr marL="609585" indent="609585"/>
            <a:r>
              <a:rPr lang="en-GB" sz="1600"/>
              <a:t>interactions</a:t>
            </a:r>
            <a:endParaRPr sz="1600"/>
          </a:p>
          <a:p>
            <a:pPr marL="1219170" indent="609585"/>
            <a:r>
              <a:rPr lang="en-GB" sz="1600"/>
              <a:t>hydrophobic_interactions</a:t>
            </a:r>
            <a:endParaRPr sz="1600"/>
          </a:p>
          <a:p>
            <a:r>
              <a:rPr lang="en-GB" sz="1600"/>
              <a:t>				hydrophobic_interaction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75" name="Google Shape;75;p15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167" y="1003500"/>
            <a:ext cx="6406632" cy="5514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46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00167" y="405867"/>
            <a:ext cx="51788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/>
              <a:t>bindsite 1</a:t>
            </a:r>
            <a:endParaRPr sz="1600"/>
          </a:p>
          <a:p>
            <a:r>
              <a:rPr lang="en-GB" sz="1600"/>
              <a:t>		Identifiers</a:t>
            </a:r>
            <a:endParaRPr sz="1600"/>
          </a:p>
          <a:p>
            <a:r>
              <a:rPr lang="en-GB" sz="1600"/>
              <a:t>			longname</a:t>
            </a:r>
            <a:endParaRPr sz="1600"/>
          </a:p>
          <a:p>
            <a:r>
              <a:rPr lang="en-GB" sz="1600"/>
              <a:t>			ligtype</a:t>
            </a:r>
            <a:br>
              <a:rPr lang="en-GB" sz="1600"/>
            </a:br>
            <a:r>
              <a:rPr lang="en-GB" sz="1600"/>
              <a:t>			hetid</a:t>
            </a:r>
            <a:endParaRPr sz="1600"/>
          </a:p>
          <a:p>
            <a:r>
              <a:rPr lang="en-GB" sz="1600"/>
              <a:t>			chain</a:t>
            </a:r>
            <a:endParaRPr sz="1600"/>
          </a:p>
          <a:p>
            <a:r>
              <a:rPr lang="en-GB" sz="1600"/>
              <a:t>			positions</a:t>
            </a:r>
            <a:endParaRPr sz="1600"/>
          </a:p>
          <a:p>
            <a:r>
              <a:rPr lang="en-GB" sz="1600"/>
              <a:t>			smiles structure</a:t>
            </a:r>
            <a:endParaRPr sz="1600"/>
          </a:p>
          <a:p>
            <a:r>
              <a:rPr lang="en-GB" sz="1600"/>
              <a:t>		lig_properties</a:t>
            </a:r>
            <a:endParaRPr sz="1600"/>
          </a:p>
          <a:p>
            <a:r>
              <a:rPr lang="en-GB" sz="1600"/>
              <a:t>		</a:t>
            </a:r>
            <a:r>
              <a:rPr lang="en-GB" sz="1600" b="1"/>
              <a:t>bs_residues</a:t>
            </a:r>
            <a:endParaRPr sz="1600" b="1"/>
          </a:p>
          <a:p>
            <a:r>
              <a:rPr lang="en-GB" sz="1600" b="1"/>
              <a:t>			bs_residue 1</a:t>
            </a:r>
            <a:endParaRPr sz="1600" b="1"/>
          </a:p>
          <a:p>
            <a:r>
              <a:rPr lang="en-GB" sz="1600" b="1"/>
              <a:t>			bs_residue 2</a:t>
            </a:r>
            <a:endParaRPr sz="1600" b="1"/>
          </a:p>
          <a:p>
            <a:r>
              <a:rPr lang="en-GB" sz="1600" b="1"/>
              <a:t>			…</a:t>
            </a:r>
            <a:endParaRPr sz="1600" b="1"/>
          </a:p>
          <a:p>
            <a:pPr marL="609585" indent="609585"/>
            <a:r>
              <a:rPr lang="en-GB" sz="1600"/>
              <a:t>interactions</a:t>
            </a:r>
            <a:endParaRPr sz="1600"/>
          </a:p>
          <a:p>
            <a:pPr marL="1219170" indent="609585"/>
            <a:r>
              <a:rPr lang="en-GB" sz="1600"/>
              <a:t>hydrophobic_interactions</a:t>
            </a:r>
            <a:endParaRPr sz="1600"/>
          </a:p>
          <a:p>
            <a:r>
              <a:rPr lang="en-GB" sz="1600"/>
              <a:t>				hydrophobic_interaction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82" name="Google Shape;82;p16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300" y="1023767"/>
            <a:ext cx="3671283" cy="565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30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00167" y="405867"/>
            <a:ext cx="5462400" cy="5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/>
              <a:t>Root</a:t>
            </a:r>
            <a:endParaRPr sz="1600"/>
          </a:p>
          <a:p>
            <a:pPr indent="609585"/>
            <a:r>
              <a:rPr lang="en-GB" sz="1600"/>
              <a:t>bindsite 1</a:t>
            </a:r>
            <a:endParaRPr sz="1600"/>
          </a:p>
          <a:p>
            <a:r>
              <a:rPr lang="en-GB" sz="1600"/>
              <a:t>		Identifiers</a:t>
            </a:r>
            <a:endParaRPr sz="1600"/>
          </a:p>
          <a:p>
            <a:r>
              <a:rPr lang="en-GB" sz="1600"/>
              <a:t>			longname</a:t>
            </a:r>
            <a:endParaRPr sz="1600"/>
          </a:p>
          <a:p>
            <a:r>
              <a:rPr lang="en-GB" sz="1600"/>
              <a:t>			ligtype</a:t>
            </a:r>
            <a:br>
              <a:rPr lang="en-GB" sz="1600"/>
            </a:br>
            <a:r>
              <a:rPr lang="en-GB" sz="1600"/>
              <a:t>			hetid</a:t>
            </a:r>
            <a:endParaRPr sz="1600"/>
          </a:p>
          <a:p>
            <a:r>
              <a:rPr lang="en-GB" sz="1600"/>
              <a:t>			chain</a:t>
            </a:r>
            <a:endParaRPr sz="1600"/>
          </a:p>
          <a:p>
            <a:r>
              <a:rPr lang="en-GB" sz="1600"/>
              <a:t>			positions</a:t>
            </a:r>
            <a:endParaRPr sz="1600"/>
          </a:p>
          <a:p>
            <a:r>
              <a:rPr lang="en-GB" sz="1600"/>
              <a:t>			smiles structure</a:t>
            </a:r>
            <a:endParaRPr sz="1600"/>
          </a:p>
          <a:p>
            <a:r>
              <a:rPr lang="en-GB" sz="1600"/>
              <a:t>		lig_properties</a:t>
            </a:r>
            <a:endParaRPr sz="1600"/>
          </a:p>
          <a:p>
            <a:r>
              <a:rPr lang="en-GB" sz="1600"/>
              <a:t>		bs_residues</a:t>
            </a:r>
            <a:endParaRPr sz="1600"/>
          </a:p>
          <a:p>
            <a:r>
              <a:rPr lang="en-GB" sz="1600"/>
              <a:t>			bs_residue 1</a:t>
            </a:r>
            <a:endParaRPr sz="1600"/>
          </a:p>
          <a:p>
            <a:r>
              <a:rPr lang="en-GB" sz="1600"/>
              <a:t>			bs_residue 2</a:t>
            </a:r>
            <a:endParaRPr sz="1600"/>
          </a:p>
          <a:p>
            <a:r>
              <a:rPr lang="en-GB" sz="1600"/>
              <a:t>			…</a:t>
            </a:r>
            <a:endParaRPr sz="1600"/>
          </a:p>
          <a:p>
            <a:pPr marL="609585" indent="609585"/>
            <a:r>
              <a:rPr lang="en-GB" sz="1600" b="1"/>
              <a:t>interactions</a:t>
            </a:r>
            <a:endParaRPr sz="1600" b="1"/>
          </a:p>
          <a:p>
            <a:pPr marL="1219170" indent="609585"/>
            <a:r>
              <a:rPr lang="en-GB" sz="1600" b="1"/>
              <a:t>hydrophobic_interactions</a:t>
            </a:r>
            <a:endParaRPr sz="1600" b="1"/>
          </a:p>
          <a:p>
            <a:r>
              <a:rPr lang="en-GB" sz="1600" b="1"/>
              <a:t>				hydrophobic_interaction 1</a:t>
            </a:r>
            <a:endParaRPr sz="1600" b="1"/>
          </a:p>
          <a:p>
            <a:r>
              <a:rPr lang="en-GB" sz="1600" b="1"/>
              <a:t>					INFO</a:t>
            </a:r>
            <a:endParaRPr sz="1600" b="1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		hydrogen_bonds</a:t>
            </a:r>
            <a:endParaRPr sz="1600"/>
          </a:p>
          <a:p>
            <a:r>
              <a:rPr lang="en-GB" sz="1600"/>
              <a:t>				hydrogen_bond 1</a:t>
            </a:r>
            <a:endParaRPr sz="1600"/>
          </a:p>
          <a:p>
            <a:r>
              <a:rPr lang="en-GB" sz="1600"/>
              <a:t>					INFO</a:t>
            </a:r>
            <a:endParaRPr sz="1600"/>
          </a:p>
          <a:p>
            <a:r>
              <a:rPr lang="en-GB" sz="1600"/>
              <a:t>				…</a:t>
            </a:r>
            <a:endParaRPr sz="1600"/>
          </a:p>
          <a:p>
            <a:r>
              <a:rPr lang="en-GB" sz="1600"/>
              <a:t>	bindsite 2</a:t>
            </a:r>
            <a:endParaRPr sz="1600"/>
          </a:p>
          <a:p>
            <a:r>
              <a:rPr lang="en-GB" sz="1600"/>
              <a:t>		...</a:t>
            </a:r>
            <a:endParaRPr sz="1600"/>
          </a:p>
        </p:txBody>
      </p:sp>
      <p:sp>
        <p:nvSpPr>
          <p:cNvPr id="89" name="Google Shape;89;p17"/>
          <p:cNvSpPr txBox="1"/>
          <p:nvPr/>
        </p:nvSpPr>
        <p:spPr>
          <a:xfrm>
            <a:off x="6625000" y="273500"/>
            <a:ext cx="45384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3333"/>
              <a:t>TREE FORMAT</a:t>
            </a:r>
            <a:endParaRPr sz="3333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834" y="1003500"/>
            <a:ext cx="4568573" cy="5651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Differential analysis of two different ligands bound to the same binding site </a:t>
            </a:r>
            <a:br>
              <a:rPr lang="en" sz="3467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3467" b="1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467" b="1" dirty="0" err="1">
                <a:latin typeface="Calibri"/>
                <a:ea typeface="Calibri"/>
                <a:cs typeface="Calibri"/>
                <a:sym typeface="Calibri"/>
              </a:rPr>
              <a:t>Rachita</a:t>
            </a:r>
            <a:endParaRPr sz="6800" b="1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i="1"/>
              <a:t>Example: Neuraminidase in complex with Zanamvir and Oseltamivir</a:t>
            </a:r>
            <a:endParaRPr i="1"/>
          </a:p>
          <a:p>
            <a:pPr>
              <a:spcBef>
                <a:spcPts val="2133"/>
              </a:spcBef>
            </a:pPr>
            <a:r>
              <a:rPr lang="en"/>
              <a:t>Input: JSON files</a:t>
            </a:r>
            <a:endParaRPr/>
          </a:p>
          <a:p>
            <a:r>
              <a:rPr lang="en"/>
              <a:t>Map different types of interactions for each binding site, for Neuraminidase when in complex with Zanamvir and Oseltamivir</a:t>
            </a:r>
            <a:endParaRPr/>
          </a:p>
          <a:p>
            <a:r>
              <a:rPr lang="en"/>
              <a:t>Output: CSV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Two viral ligands interacting with the same protein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10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1" y="1106134"/>
            <a:ext cx="11785601" cy="4242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46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Structure of an anti-viral compound bound to influenza virus protein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78" y="1413300"/>
            <a:ext cx="5827162" cy="498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C6E61-6A64-4AF7-9B7E-A22F51EC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404730"/>
            <a:ext cx="5320748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04849"/>
            <a:ext cx="5827162" cy="498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993E3-0369-41A6-8B9C-A38C9AC2DB1B}"/>
              </a:ext>
            </a:extLst>
          </p:cNvPr>
          <p:cNvSpPr/>
          <p:nvPr/>
        </p:nvSpPr>
        <p:spPr>
          <a:xfrm>
            <a:off x="6617109" y="1497841"/>
            <a:ext cx="53586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Overall GOAL:</a:t>
            </a:r>
          </a:p>
          <a:p>
            <a:r>
              <a:rPr lang="en-US" sz="2800" dirty="0"/>
              <a:t>Analyze PDB structures of ligands bound to proteins using PLIP server in terms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salt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halogen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hydrophobic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cation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metal complexes</a:t>
            </a:r>
          </a:p>
        </p:txBody>
      </p:sp>
    </p:spTree>
    <p:extLst>
      <p:ext uri="{BB962C8B-B14F-4D97-AF65-F5344CB8AC3E}">
        <p14:creationId xmlns:p14="http://schemas.microsoft.com/office/powerpoint/2010/main" val="384590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FF093A8-7F81-4CC2-947E-EC3865B89BCF}" type="slidenum">
              <a:rPr lang="en-US" sz="1400">
                <a:solidFill>
                  <a:srgbClr val="000000"/>
                </a:solidFill>
              </a:rPr>
              <a:pPr/>
              <a:t>5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773112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047751"/>
            <a:ext cx="4884738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543988" y="1163639"/>
            <a:ext cx="4006225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Multiple Lock – Multiple Key Model</a:t>
            </a: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(Conformational Selection)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Protein conformations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Ligand conformations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selection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leads to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009900"/>
                </a:solidFill>
                <a:latin typeface="Arial" charset="0"/>
              </a:rPr>
              <a:t>AND / OR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Induced Fit Model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protein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ligand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Loose fit induces mutual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change for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strong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1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857500" y="1066800"/>
            <a:ext cx="6438900" cy="5554980"/>
            <a:chOff x="800100" y="83820"/>
            <a:chExt cx="7543800" cy="6690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83820"/>
              <a:ext cx="7543800" cy="66903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67400" y="2221468"/>
              <a:ext cx="986365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Ser591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1954" y="3124200"/>
              <a:ext cx="964279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Lys612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15000" y="2743200"/>
              <a:ext cx="2286000" cy="11430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4"/>
              <a:endCxn id="10" idx="0"/>
            </p:cNvCxnSpPr>
            <p:nvPr/>
          </p:nvCxnSpPr>
          <p:spPr>
            <a:xfrm>
              <a:off x="6858000" y="3886200"/>
              <a:ext cx="267384" cy="138326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19799" y="5269467"/>
              <a:ext cx="2211170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Glycine-rich Loop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4278868"/>
              <a:ext cx="1042707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Asp727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76951" y="1524000"/>
            <a:ext cx="423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Protein Kinase in Multiple Conformations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Protein Backbone Flexibility</a:t>
            </a:r>
          </a:p>
        </p:txBody>
      </p:sp>
    </p:spTree>
    <p:extLst>
      <p:ext uri="{BB962C8B-B14F-4D97-AF65-F5344CB8AC3E}">
        <p14:creationId xmlns:p14="http://schemas.microsoft.com/office/powerpoint/2010/main" val="9720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F13F-CF0E-466F-8A34-C39E0175EF6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633412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</a:rPr>
              <a:t>Ligand Conformational Flexibility</a:t>
            </a:r>
          </a:p>
        </p:txBody>
      </p:sp>
      <p:pic>
        <p:nvPicPr>
          <p:cNvPr id="105477" name="Picture 5" descr="TorsionalD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9" y="728664"/>
            <a:ext cx="8593137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3219450" y="5632450"/>
            <a:ext cx="52554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Torsional preferences for rotatable bonds in ATP using</a:t>
            </a:r>
          </a:p>
          <a:p>
            <a:r>
              <a:rPr lang="en-US" altLang="en-US"/>
              <a:t>27 diverse conformations based on 407 co-crystals.</a:t>
            </a:r>
          </a:p>
          <a:p>
            <a:r>
              <a:rPr lang="en-US" altLang="en-US">
                <a:solidFill>
                  <a:srgbClr val="CC3300"/>
                </a:solidFill>
              </a:rPr>
              <a:t>[Stockwell and Thornton (</a:t>
            </a:r>
            <a:r>
              <a:rPr lang="en-US" altLang="en-US" b="1">
                <a:solidFill>
                  <a:srgbClr val="CC3300"/>
                </a:solidFill>
              </a:rPr>
              <a:t>2006</a:t>
            </a:r>
            <a:r>
              <a:rPr lang="en-US" altLang="en-US">
                <a:solidFill>
                  <a:srgbClr val="CC3300"/>
                </a:solidFill>
              </a:rPr>
              <a:t>), </a:t>
            </a:r>
            <a:r>
              <a:rPr lang="en-US" altLang="en-US" i="1">
                <a:solidFill>
                  <a:srgbClr val="CC3300"/>
                </a:solidFill>
              </a:rPr>
              <a:t>J. Mol. Biol.</a:t>
            </a:r>
            <a:r>
              <a:rPr lang="en-US" altLang="en-US">
                <a:solidFill>
                  <a:srgbClr val="CC3300"/>
                </a:solidFill>
              </a:rPr>
              <a:t> </a:t>
            </a:r>
            <a:r>
              <a:rPr lang="en-US" altLang="en-US" b="1">
                <a:solidFill>
                  <a:srgbClr val="CC3300"/>
                </a:solidFill>
              </a:rPr>
              <a:t>356</a:t>
            </a:r>
            <a:r>
              <a:rPr lang="en-US" altLang="en-US">
                <a:solidFill>
                  <a:srgbClr val="CC3300"/>
                </a:solidFill>
              </a:rPr>
              <a:t>, 928]</a:t>
            </a:r>
          </a:p>
        </p:txBody>
      </p:sp>
    </p:spTree>
    <p:extLst>
      <p:ext uri="{BB962C8B-B14F-4D97-AF65-F5344CB8AC3E}">
        <p14:creationId xmlns:p14="http://schemas.microsoft.com/office/powerpoint/2010/main" val="339764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Scoring of Protein-Ligand Complexes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May the Force-Field Be With You!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98020" name="hccr1_bx471_2ns_MD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42291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blogs.scientificamerican.com/the-curious-wavefunction/files/2012/08/1-s2.0-S0169409X12000907-gr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47277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1" y="5553670"/>
            <a:ext cx="4549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Force Fields:</a:t>
            </a:r>
            <a:r>
              <a:rPr lang="en-US" dirty="0"/>
              <a:t> Energy expressions that allow the</a:t>
            </a:r>
          </a:p>
          <a:p>
            <a:r>
              <a:rPr lang="en-US" dirty="0"/>
              <a:t>efficient calculation of interatomic forces. E.g.,</a:t>
            </a:r>
          </a:p>
          <a:p>
            <a:r>
              <a:rPr lang="en-US" dirty="0"/>
              <a:t>CHARMM, AMBER, OPLS, </a:t>
            </a:r>
            <a:r>
              <a:rPr lang="en-US" dirty="0" err="1"/>
              <a:t>Dreiding</a:t>
            </a:r>
            <a:r>
              <a:rPr lang="en-US" dirty="0"/>
              <a:t>, GROMOS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59886" y="5257801"/>
            <a:ext cx="1803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 err="1"/>
              <a:t>Adv</a:t>
            </a:r>
            <a:r>
              <a:rPr lang="en-US" sz="1200" b="1" dirty="0"/>
              <a:t> Drug Del Rev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832" y="6336268"/>
            <a:ext cx="42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Vaidehi</a:t>
            </a:r>
            <a:r>
              <a:rPr lang="en-US" dirty="0"/>
              <a:t> et al. (</a:t>
            </a:r>
            <a:r>
              <a:rPr lang="en-US" b="1" dirty="0"/>
              <a:t>2006</a:t>
            </a:r>
            <a:r>
              <a:rPr lang="en-US" dirty="0"/>
              <a:t>) </a:t>
            </a:r>
            <a:r>
              <a:rPr lang="en-US" i="1" dirty="0"/>
              <a:t>J </a:t>
            </a:r>
            <a:r>
              <a:rPr lang="en-US" i="1" dirty="0" err="1"/>
              <a:t>Biol</a:t>
            </a:r>
            <a:r>
              <a:rPr lang="en-US" i="1" dirty="0"/>
              <a:t> Chem</a:t>
            </a:r>
            <a:r>
              <a:rPr lang="en-US" dirty="0"/>
              <a:t>,</a:t>
            </a:r>
            <a:r>
              <a:rPr lang="en-US" b="1" dirty="0"/>
              <a:t>281</a:t>
            </a:r>
            <a:r>
              <a:rPr lang="en-US" dirty="0"/>
              <a:t>:27613.</a:t>
            </a:r>
          </a:p>
        </p:txBody>
      </p:sp>
    </p:spTree>
    <p:extLst>
      <p:ext uri="{BB962C8B-B14F-4D97-AF65-F5344CB8AC3E}">
        <p14:creationId xmlns:p14="http://schemas.microsoft.com/office/powerpoint/2010/main" val="24745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8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8020"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80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274638"/>
            <a:ext cx="11405419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Drug Discovery: Ligand Structure Based Methods</a:t>
            </a:r>
          </a:p>
        </p:txBody>
      </p:sp>
      <p:pic>
        <p:nvPicPr>
          <p:cNvPr id="13314" name="Picture 2" descr="http://www.molsoft.com/images/ap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5789"/>
            <a:ext cx="8153400" cy="41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1216</Words>
  <Application>Microsoft Macintosh PowerPoint</Application>
  <PresentationFormat>Widescreen</PresentationFormat>
  <Paragraphs>262</Paragraphs>
  <Slides>24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Adding protein-ligand interaction descriptors</vt:lpstr>
      <vt:lpstr>Team 3A</vt:lpstr>
      <vt:lpstr>Structure of an anti-viral compound bound to influenza virus protein</vt:lpstr>
      <vt:lpstr>Protein-Ligand Interactions</vt:lpstr>
      <vt:lpstr>Protein-Ligand Interactions</vt:lpstr>
      <vt:lpstr>PowerPoint Presentation</vt:lpstr>
      <vt:lpstr>Ligand Conformational Flexibility</vt:lpstr>
      <vt:lpstr>Scoring of Protein-Ligand Complexes May the Force-Field Be With You!</vt:lpstr>
      <vt:lpstr>Drug Discovery: Ligand Structure Based Methods</vt:lpstr>
      <vt:lpstr>Protein Structure Based Methods</vt:lpstr>
      <vt:lpstr>Hybrid Approaches</vt:lpstr>
      <vt:lpstr>A Kinase Example</vt:lpstr>
      <vt:lpstr>Protein Binding Site Based Drug Optimization</vt:lpstr>
      <vt:lpstr>Specific Aims for the hackathon</vt:lpstr>
      <vt:lpstr>Tools/Databases available</vt:lpstr>
      <vt:lpstr>Team 3A Tasks</vt:lpstr>
      <vt:lpstr>Team 3A Schedule</vt:lpstr>
      <vt:lpstr>TASK - EXTRACT XML TO JSON  -Aaron</vt:lpstr>
      <vt:lpstr>PowerPoint Presentation</vt:lpstr>
      <vt:lpstr>PowerPoint Presentation</vt:lpstr>
      <vt:lpstr>PowerPoint Presentation</vt:lpstr>
      <vt:lpstr>PowerPoint Presentation</vt:lpstr>
      <vt:lpstr>Differential analysis of two different ligands bound to the same binding site  -Rachita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protein-ligand interaction descriptors</dc:title>
  <dc:creator>abrol</dc:creator>
  <cp:lastModifiedBy>User 2989</cp:lastModifiedBy>
  <cp:revision>14</cp:revision>
  <dcterms:created xsi:type="dcterms:W3CDTF">2020-07-11T16:12:46Z</dcterms:created>
  <dcterms:modified xsi:type="dcterms:W3CDTF">2020-07-13T16:23:12Z</dcterms:modified>
</cp:coreProperties>
</file>